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2"/>
  </p:sldMasterIdLst>
  <p:notesMasterIdLst>
    <p:notesMasterId r:id="rId16"/>
  </p:notesMasterIdLst>
  <p:sldIdLst>
    <p:sldId id="256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59" r:id="rId11"/>
    <p:sldId id="268" r:id="rId12"/>
    <p:sldId id="260" r:id="rId13"/>
    <p:sldId id="269" r:id="rId14"/>
    <p:sldId id="267" r:id="rId15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999999"/>
    <a:srgbClr val="0064FF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5" autoAdjust="0"/>
    <p:restoredTop sz="90929"/>
  </p:normalViewPr>
  <p:slideViewPr>
    <p:cSldViewPr>
      <p:cViewPr>
        <p:scale>
          <a:sx n="70" d="100"/>
          <a:sy n="70" d="100"/>
        </p:scale>
        <p:origin x="-6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3E7AE5-0C1C-8A4C-829D-D35AEDC1F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04B08-65C4-8C4F-8C54-FB8DE3FCC66F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315030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60931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1771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57200"/>
            <a:ext cx="5162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272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416401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115047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161642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264077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234105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12059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268453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73546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8238" y="0"/>
            <a:ext cx="80057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PIE Master Slide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8237" y="1143000"/>
            <a:ext cx="792532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38238" y="6477000"/>
            <a:ext cx="80057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83838"/>
                </a:solidFill>
              </a:defRPr>
            </a:lvl1pPr>
          </a:lstStyle>
          <a:p>
            <a:r>
              <a:rPr lang="en-US"/>
              <a:t>scienceoverdrive.org</a:t>
            </a:r>
          </a:p>
        </p:txBody>
      </p:sp>
      <p:pic>
        <p:nvPicPr>
          <p:cNvPr id="1033" name="Picture 9" descr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8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physicsclassroom.com/Class/newtlaws/u2l4a.cf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hyperlink" Target="http://www.physicsclassroom.com/Class/newtlaws/u2l4a.cfmhttp:/www.physicsclassroom.com/Class/newtlaws/u2l4a.cf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physicsclassroom.com/Class/newtlaws/U2l4b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as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physicsclassroom.com/Class/newtlaws/u2l1a.cf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hyperlink" Target="http://www.physicsclassroom.com/mmedia/newtlaws/il.cf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8001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scienceoverdrive.org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23" y="25581"/>
            <a:ext cx="895278" cy="920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59" y="-2275"/>
            <a:ext cx="838200" cy="1109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269990"/>
            <a:ext cx="1457325" cy="990600"/>
          </a:xfrm>
          <a:prstGeom prst="rect">
            <a:avLst/>
          </a:prstGeom>
        </p:spPr>
      </p:pic>
      <p:pic>
        <p:nvPicPr>
          <p:cNvPr id="8" name="Picture 10" descr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34" y="5791200"/>
            <a:ext cx="1482725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aiep.org/school_logos/0000/0186/vcu.jpg?12652244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43608"/>
            <a:ext cx="1143000" cy="112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4081" y="1981200"/>
            <a:ext cx="6848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Newton’s Laws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3352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</a:t>
            </a:r>
            <a:r>
              <a:rPr lang="en-US" sz="2000" dirty="0" smtClean="0"/>
              <a:t>rought to you by: Sir Isaac Newton and </a:t>
            </a:r>
          </a:p>
          <a:p>
            <a:pPr algn="ctr"/>
            <a:r>
              <a:rPr lang="en-US" sz="2000" dirty="0" smtClean="0"/>
              <a:t>Laura </a:t>
            </a:r>
            <a:r>
              <a:rPr lang="en-US" sz="2000" dirty="0" err="1" smtClean="0"/>
              <a:t>Akesson</a:t>
            </a:r>
            <a:r>
              <a:rPr lang="en-US" sz="2000" dirty="0" smtClean="0"/>
              <a:t> (mostly Newton)</a:t>
            </a:r>
            <a:endParaRPr lang="en-US" sz="2000" dirty="0"/>
          </a:p>
        </p:txBody>
      </p:sp>
      <p:pic>
        <p:nvPicPr>
          <p:cNvPr id="11266" name="Picture 2" descr="https://encrypted-tbn0.google.com/images?q=tbn:ANd9GcTJ-X01PbHoM8pt-AgJoLpOXYSNjEH8zf57McKX8eJS_Ijm1gU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248" y="3342590"/>
            <a:ext cx="938945" cy="8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1.google.com/images?q=tbn:ANd9GcSv1LF8cC8iKKTCITqH6bk7m9OAZr2il-z3LiTujAu7dmUDLYn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3352800"/>
            <a:ext cx="7048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istockimg.com/file_thumbview_approve/17095325/2/stock-photo-17095325-man-pushing-an-empty-shopping-c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60394"/>
            <a:ext cx="3378853" cy="224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en-US" b="1" baseline="30000" dirty="0" smtClean="0">
                <a:solidFill>
                  <a:srgbClr val="0070C0"/>
                </a:solidFill>
              </a:rPr>
              <a:t>nd</a:t>
            </a:r>
            <a:r>
              <a:rPr lang="en-US" b="1" dirty="0" smtClean="0">
                <a:solidFill>
                  <a:srgbClr val="0070C0"/>
                </a:solidFill>
              </a:rPr>
              <a:t> Law</a:t>
            </a:r>
            <a:r>
              <a:rPr lang="en-US" b="1" dirty="0">
                <a:solidFill>
                  <a:srgbClr val="0070C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b="1" i="1" dirty="0" smtClean="0">
                <a:solidFill>
                  <a:srgbClr val="FF0000"/>
                </a:solidFill>
              </a:rPr>
              <a:t>F </a:t>
            </a:r>
            <a:r>
              <a:rPr lang="en-US" b="1" i="1" dirty="0">
                <a:solidFill>
                  <a:srgbClr val="FF0000"/>
                </a:solidFill>
              </a:rPr>
              <a:t>= 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___ Force 		 ___ acceleration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___ mass </a:t>
            </a:r>
            <a:r>
              <a:rPr lang="en-US" dirty="0"/>
              <a:t>		 ___ acceleration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4495800" y="1371600"/>
            <a:ext cx="8382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3576500"/>
            <a:ext cx="1785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(Mass constant)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495800" y="4267200"/>
            <a:ext cx="8382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2669" y="6096000"/>
            <a:ext cx="1785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(Force </a:t>
            </a:r>
            <a:r>
              <a:rPr lang="en-US" sz="1600" dirty="0"/>
              <a:t>constant)</a:t>
            </a:r>
          </a:p>
        </p:txBody>
      </p:sp>
      <p:pic>
        <p:nvPicPr>
          <p:cNvPr id="7176" name="Picture 8" descr="https://encrypted-tbn2.google.com/images?q=tbn:ANd9GcSJkxK7kJxqWjhJQeuEZPBijxceJTDIXng_Dbb-vE6lhHQohoK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2" y="4821920"/>
            <a:ext cx="2930861" cy="19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Newton’s </a:t>
            </a:r>
            <a:r>
              <a:rPr lang="en-US" sz="4000" b="1" dirty="0" smtClean="0">
                <a:solidFill>
                  <a:srgbClr val="0070C0"/>
                </a:solidFill>
              </a:rPr>
              <a:t>Third </a:t>
            </a:r>
            <a:r>
              <a:rPr lang="en-US" sz="4000" b="1" dirty="0">
                <a:solidFill>
                  <a:srgbClr val="0070C0"/>
                </a:solidFill>
              </a:rPr>
              <a:t>Law of Motion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Equal and Opposite Forces</a:t>
            </a:r>
            <a:r>
              <a:rPr lang="en-US" dirty="0">
                <a:solidFill>
                  <a:srgbClr val="FF0000"/>
                </a:solidFill>
              </a:rPr>
              <a:t>.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any force exerted </a:t>
            </a:r>
            <a:r>
              <a:rPr lang="en-US" u="sng" dirty="0"/>
              <a:t>on</a:t>
            </a:r>
            <a:r>
              <a:rPr lang="en-US" dirty="0"/>
              <a:t> object A </a:t>
            </a:r>
            <a:r>
              <a:rPr lang="en-US" u="sng" dirty="0"/>
              <a:t>by</a:t>
            </a:r>
            <a:r>
              <a:rPr lang="en-US" dirty="0"/>
              <a:t> object B, there is an equal and opposite force exerted </a:t>
            </a:r>
            <a:r>
              <a:rPr lang="en-US" u="sng" dirty="0"/>
              <a:t>on</a:t>
            </a:r>
            <a:r>
              <a:rPr lang="en-US" dirty="0"/>
              <a:t> object B </a:t>
            </a:r>
            <a:r>
              <a:rPr lang="en-US" u="sng" dirty="0"/>
              <a:t>by</a:t>
            </a:r>
            <a:r>
              <a:rPr lang="en-US" dirty="0"/>
              <a:t> object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pic>
        <p:nvPicPr>
          <p:cNvPr id="9218" name="Picture 2" descr="http://www.physicsclassroom.com/Class/newtlaws/u2l4a6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183832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physicsclassroom.com/Class/newtlaws/u2l4a7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48099"/>
            <a:ext cx="138112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2625" y="4991101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Firefly vs. windshield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9207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Gun vs. Bullet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464496"/>
            <a:ext cx="3500438" cy="1107996"/>
          </a:xfrm>
          <a:prstGeom prst="rect">
            <a:avLst/>
          </a:prstGeom>
          <a:noFill/>
          <a:ln cap="rnd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dirty="0" smtClean="0"/>
              <a:t> = </a:t>
            </a:r>
            <a:r>
              <a:rPr lang="en-US" sz="6600" dirty="0" smtClean="0"/>
              <a:t>M</a:t>
            </a:r>
            <a:r>
              <a:rPr lang="en-US" dirty="0" smtClean="0"/>
              <a:t>a	</a:t>
            </a:r>
            <a:r>
              <a:rPr lang="en-US" sz="3200" dirty="0" smtClean="0"/>
              <a:t>F </a:t>
            </a:r>
            <a:r>
              <a:rPr lang="en-US" dirty="0" smtClean="0"/>
              <a:t>= m</a:t>
            </a:r>
            <a:r>
              <a:rPr lang="en-US" sz="6000" dirty="0" smtClean="0"/>
              <a:t>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2425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3</a:t>
            </a:r>
            <a:r>
              <a:rPr lang="en-US" b="1" baseline="30000" dirty="0" smtClean="0">
                <a:solidFill>
                  <a:srgbClr val="0070C0"/>
                </a:solidFill>
              </a:rPr>
              <a:t>rd</a:t>
            </a:r>
            <a:r>
              <a:rPr lang="en-US" b="1" dirty="0" smtClean="0">
                <a:solidFill>
                  <a:srgbClr val="0070C0"/>
                </a:solidFill>
              </a:rPr>
              <a:t> Law: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Equal </a:t>
            </a:r>
            <a:r>
              <a:rPr lang="en-US" sz="4000" b="1" dirty="0">
                <a:solidFill>
                  <a:srgbClr val="FF0000"/>
                </a:solidFill>
              </a:rPr>
              <a:t>and Opposite Forces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0669" y="1640931"/>
            <a:ext cx="6091758" cy="4953000"/>
          </a:xfrm>
        </p:spPr>
        <p:txBody>
          <a:bodyPr/>
          <a:lstStyle/>
          <a:p>
            <a:r>
              <a:rPr lang="en-US" sz="2000" dirty="0" smtClean="0"/>
              <a:t>Bat pushes on ball to the right</a:t>
            </a:r>
          </a:p>
          <a:p>
            <a:r>
              <a:rPr lang="en-US" sz="2000" dirty="0" smtClean="0"/>
              <a:t>Ball pushes on bat to the left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Baseball pushes glove </a:t>
            </a:r>
            <a:r>
              <a:rPr lang="en-US" sz="2000" dirty="0" smtClean="0"/>
              <a:t>leftwards</a:t>
            </a:r>
          </a:p>
          <a:p>
            <a:r>
              <a:rPr lang="en-US" sz="2000" dirty="0" smtClean="0"/>
              <a:t>??</a:t>
            </a:r>
          </a:p>
          <a:p>
            <a:endParaRPr lang="en-US" sz="2000" dirty="0"/>
          </a:p>
          <a:p>
            <a:r>
              <a:rPr lang="en-US" sz="2000" dirty="0"/>
              <a:t>Bowling ball pushes pin </a:t>
            </a:r>
            <a:r>
              <a:rPr lang="en-US" sz="2000" dirty="0" smtClean="0"/>
              <a:t>leftwards</a:t>
            </a:r>
          </a:p>
          <a:p>
            <a:r>
              <a:rPr lang="en-US" sz="2000" dirty="0" smtClean="0"/>
              <a:t>??</a:t>
            </a:r>
          </a:p>
          <a:p>
            <a:endParaRPr lang="en-US" sz="2000" dirty="0"/>
          </a:p>
          <a:p>
            <a:r>
              <a:rPr lang="en-US" sz="2000" dirty="0" smtClean="0"/>
              <a:t>Rocket pushes gas to the right</a:t>
            </a:r>
          </a:p>
          <a:p>
            <a:r>
              <a:rPr lang="en-US" sz="2000" dirty="0" smtClean="0"/>
              <a:t>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pic>
        <p:nvPicPr>
          <p:cNvPr id="10242" name="Picture 2" descr="http://www.physicsclassroom.com/Class/newtlaws/u2l4a5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64" y="1295400"/>
            <a:ext cx="13525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physicsclassroom.com/Class/newtlaws/u2l4a10.gif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78" y="2743200"/>
            <a:ext cx="9810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hysicsclassroom.com/Class/newtlaws/u2l4a11.gif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39" y="3858478"/>
            <a:ext cx="11430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92" y="5105400"/>
            <a:ext cx="1858322" cy="8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3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Vocabulary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Inertia</a:t>
            </a:r>
            <a:r>
              <a:rPr lang="en-US" sz="2800" dirty="0" smtClean="0"/>
              <a:t>- the natural tendency for an object to remain at rest or at constant velocity.</a:t>
            </a:r>
          </a:p>
          <a:p>
            <a:pPr eaLnBrk="1" hangingPunct="1"/>
            <a:r>
              <a:rPr lang="en-US" sz="2800" u="sng" dirty="0" smtClean="0"/>
              <a:t>Acceleration </a:t>
            </a:r>
            <a:r>
              <a:rPr lang="en-US" sz="2800" dirty="0" smtClean="0"/>
              <a:t>(</a:t>
            </a:r>
            <a:r>
              <a:rPr lang="en-US" sz="2800" b="1" i="1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) – a change in velocity over time (</a:t>
            </a:r>
            <a:r>
              <a:rPr lang="en-US" sz="2800" b="1" dirty="0" smtClean="0">
                <a:solidFill>
                  <a:srgbClr val="0070C0"/>
                </a:solidFill>
              </a:rPr>
              <a:t>m/s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/>
              <a:t>)</a:t>
            </a:r>
            <a:endParaRPr lang="en-US" sz="2800" u="sng" dirty="0" smtClean="0"/>
          </a:p>
          <a:p>
            <a:pPr eaLnBrk="1" hangingPunct="1"/>
            <a:r>
              <a:rPr lang="en-US" sz="2800" u="sng" dirty="0" smtClean="0"/>
              <a:t>Mass</a:t>
            </a:r>
            <a:r>
              <a:rPr lang="en-US" sz="2800" dirty="0" smtClean="0"/>
              <a:t> (</a:t>
            </a:r>
            <a:r>
              <a:rPr lang="en-US" sz="2800" b="1" i="1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/>
              <a:t>)-  A quantitative measure of inertia.  Units of kilograms (</a:t>
            </a:r>
            <a:r>
              <a:rPr lang="en-US" sz="2800" b="1" dirty="0" smtClean="0">
                <a:solidFill>
                  <a:srgbClr val="0070C0"/>
                </a:solidFill>
              </a:rPr>
              <a:t>kg</a:t>
            </a:r>
            <a:r>
              <a:rPr lang="en-US" sz="2800" dirty="0" smtClean="0"/>
              <a:t>)</a:t>
            </a:r>
          </a:p>
          <a:p>
            <a:pPr eaLnBrk="1" hangingPunct="1"/>
            <a:r>
              <a:rPr lang="en-US" sz="2800" u="sng" dirty="0" smtClean="0"/>
              <a:t>Force</a:t>
            </a:r>
            <a:r>
              <a:rPr lang="en-US" sz="2800" dirty="0" smtClean="0"/>
              <a:t> (</a:t>
            </a:r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)-  A push or a pull.  Units of </a:t>
            </a:r>
            <a:r>
              <a:rPr lang="en-US" sz="2800" dirty="0" err="1" smtClean="0"/>
              <a:t>Newtons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r>
              <a:rPr lang="en-US" sz="2800" dirty="0" smtClean="0"/>
              <a:t>)</a:t>
            </a:r>
          </a:p>
          <a:p>
            <a:r>
              <a:rPr lang="en-US" sz="2800" u="sng" dirty="0" smtClean="0"/>
              <a:t>Net Force</a:t>
            </a:r>
            <a:r>
              <a:rPr lang="en-US" sz="2800" dirty="0" smtClean="0"/>
              <a:t> (</a:t>
            </a:r>
            <a:r>
              <a:rPr lang="el-GR" sz="2800" b="1" i="1" dirty="0" smtClean="0">
                <a:solidFill>
                  <a:srgbClr val="FF0000"/>
                </a:solidFill>
              </a:rPr>
              <a:t>Σ</a:t>
            </a:r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)- the vector sum of all the forces that are acting on an object.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0070C0"/>
                </a:solidFill>
              </a:rPr>
              <a:t>N</a:t>
            </a:r>
            <a:r>
              <a:rPr lang="en-US" sz="2800" dirty="0"/>
              <a:t>)</a:t>
            </a:r>
          </a:p>
          <a:p>
            <a:pPr eaLnBrk="1" hangingPunct="1"/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9873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NASA for Educators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443" y="838200"/>
            <a:ext cx="7925321" cy="4953000"/>
          </a:xfrm>
        </p:spPr>
        <p:txBody>
          <a:bodyPr/>
          <a:lstStyle/>
          <a:p>
            <a:r>
              <a:rPr lang="en-US" dirty="0" smtClean="0"/>
              <a:t>nasa.gov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For Educators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Find Teaching Materials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98" y="2438400"/>
            <a:ext cx="7916366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62000"/>
            <a:ext cx="138239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Newton’s First Law of Motion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Inertia.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dirty="0" smtClean="0"/>
              <a:t>An </a:t>
            </a:r>
            <a:r>
              <a:rPr lang="en-US" dirty="0"/>
              <a:t>object at rest will remain at rest and an object in motion will remain in motion in a straight line at a constant speed unless acted on by an outside force.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scienceoverdrive.org</a:t>
            </a:r>
            <a:endParaRPr lang="en-US" dirty="0"/>
          </a:p>
        </p:txBody>
      </p:sp>
      <p:pic>
        <p:nvPicPr>
          <p:cNvPr id="1028" name="Picture 4" descr="http://www.physicsclassroom.com/Class/newtlaws/u2l1a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73" y="4646067"/>
            <a:ext cx="1514475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hysicsclassroom.com/mmedia/newtlaws/il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00516"/>
            <a:ext cx="4358725" cy="12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data:image/jpeg;base64,/9j/4AAQSkZJRgABAQAAAQABAAD/2wCEAAkGBhAQEBQOEBAQEhAWFRUQEBIUEA8UEBIQFhQVFhYQGBQXHCYeFxkjGxQXIS8gIzMpLCwsFR4xNTAqNSYrLCkBCQoKDgwOFw8PFSwhHR4pLSk1KSwpLiw1Ly01MDIpNTEtNSk1NS0pNSk1LC41LDI1Lik1KSksLCosLSkpNiopMP/AABEIANoA0AMBIgACEQEDEQH/xAAbAAEAAgMBAQAAAAAAAAAAAAAABAUCAwYBB//EAEMQAAEDAQMIBggDBgYDAAAAAAEAAgMRBBIhBQYiMUFRcaETYXKBkbEjMlJTgpLB0RVCYgcWQ7LC8CREg5Oi8RRz4f/EABoBAQACAwEAAAAAAAAAAAAAAAADBQECBAb/xAAmEQEAAQMFAAEDBQAAAAAAAAAAAQIDEQQSEyExcRRBUQUVgfDx/9oADAMBAAIRAxEAPwD7ivCvV4UHD5fz2kZN0FnYXuGJANAG7CSBUk66YAAjFSc1s8v/ACC+OVpZIz12k3iG1pfDqAkAjEHEV2rmc5ciWyz2rp7OGuqAwhxDbzRgC0kjYBUA1BB2ELdmlkWeOSS12mglkF0NBGi2odU0wrot8F31UWeHPWcR9+8/jH4csTc3/wA/jrHy+ngr1U2TLfdIjd6pNGn2XH8vA8jxFLlcDqEREBERAREQEREBERAREQEREBERAREQEREBERBi+MEUIBG0EAg9ygzZChdi1vRnfGbv/HUfBWCIOXtdkdE7o3m81wNx1KVpraRsI6tfVRW+SLffbccfSN1/qbsf9D1hac5Q4Q32ta4scH4kigoQThxVJYprUbk8dmvDW0tlbRzTraQRWn2CDskXPuzkmb69imGNMC047l7+9zR69ntLeMY+6C/RUbc8bLt6VvGJ/wBAtrM7LGf4zRxDh5hBbooEeXrM7VPEfjCkMtsR1SMPB7fug3osQ8HUQe9ZICIiAiIgIiICIiAiIgIiICIiAiIg1WmG+xzD+YFviFSZmzehfCdcUjm03NOI+q6Bc1YfQ5Rlj1Nlbfb2hifNBeZRYTG6msabeLTeHkt8bw4Bw1EAjgV6ouTcGXPYc6PuB0eRCBlKAGNxoCQL4w2t0qcl62xQvAPRxkEVGg3UVKKiZNwZc9hzo+4HDlRBDyjkKz9G5whjvAXhojZiR3gEd6w/dSxOAcIQARUULhgeCuSFFyafR3NrCY/lNByogp7bmlAxjns6RpaL2EjtQxPKqzbmqKVjtVpaNnpCcOSv3CoodSi5MPow062Exn4TQcqIKe05FtMbHPbbZjdBNC1pwGvE1WYydlAera2OGy9GPoFfPaCCDqOB4KPk13owDrbWM8Wm79EFPKcpRtLi6zvABJ0XA0GvashbMojEwQP7MhCv3tBBB1HA8FGya70YB1trGeLTd+iCpdly1sFX2I0GJLZGkUG1ejOh49ax2gdYAIV65oIodRwPBR8muPRhp1trGeLTTyAQVQzxhHrRzt4x/YrY3PCybXub2o5B9FcyRhwLTqIoeBwUOwQsfG28xhcNB1Wg6TSWny5oNLM57Gf8xH3mnmrCC0Ne0PY4OadRBqD3qnzkssUdmkkEbA4DRIaBjsVhkiz9HBGzcxteJFSfFBMREQEREBERAXN5z+ims9qH5X3Hdk/9nwXSKozpsnSWV4GsaQ4jagtgosejM9vtNbIOI0Xf0rXkO19LZ45NpaK8RgfJbLZg6N+51w8HinndQS1Di0Znt2Oa2QcRou/pUxQ7bovjk3OuHg8U8w1BMUOHRme3Y4NkHH1XeTfFTFEtmi+N/wCoxng8YcwEEtQ4DdmkZ7QbKP5XfyjxUxQ7VoyRv6zGeDhUc2jxQTFEs+jLIzfdlHeLp5t5qWodp0ZY3770Z+IVHNvNBMUSz6MsjN92Qd4unm3mpaiWnRkjfvLozwcKjm3mglqHZ9GWRm+7KO8XTzbzUxQ7Voyxv2G9EfiFRzbzQTFDsmjJKzrEg4OFDzaVMUO0aM0b9jg6I/zN/lPigrc7zWKOIfxJWM7qq9ApgqHLGnbLLFuLpT3A05tCv0BERAREQEREBYSxhzS06iCDwIos0Qc7mdIWtls51xyHwdj51V1boi6NzRrpVvaGI5hUUXocpkflmZ/yGP38F0qDXBLfa141EB3iKrXlCIuicBrpVvaGI5hYZOwa6P2HuaOydJvJwUtBrglD2teNRAd4iq1ZQjLo3AawLze03SHMLDJuDXR+w9zR2fWbyIUxBhDIHNDhqIDhwIqtGUmExOprGm3tNN4eS8ybg0x+w5zO6tW8iFLIQYxSBzQ4aiARwIqo+UmkxOI1to8cWm99Fjkw0Zc2sc6PuB0eRClkIPGPBAcNRFRwKj5SYTE4jW2jxxab30XmTD6O4dbCY+5poOVFKIQeRvDgHDUQCOBUbKbSYnEa20kHFpvfRMmmjLh1sJj7gcOVFKIrgg8jeCA4aiKjgVGyoPRl41sIkHwmp5VXmSz6O4dbC6P5TQcqKU9gIIOoih4FBRQHpMpOdrEcIA4vI+yv1zeakR6S0POJDmxA9hv/AEukQEREBERAREQEREHN53N6N0FqH5JAD2SftXxXRtdUVGrWFXZxWTpbNI3qqO7HyXmbdr6WyxuOsNuu7TcD5IN7dGc7nsB+JhoeTh4KYolvwuSey8A9l2ifMeCloIbdGcjY9gcO0w0PJw8FMUO34GOT2XgHsv0TzI8FMQQ49Gdw2PaHjtNN08i3wUxQ7doujk3Punsv0fO6piCHFozvbse1sg4jRd/Spih23RfFJudcPB4p5hqmIIcOjM9uxwbIOI0XeTfFTFDtmjJFJ+oxng8YcwFMQQ4tGZ7djmtkHEaLv6VMUS2aL45Nzrh4PFPMNUtBCg0Z5G7HBsg4+q7yb4qVNJdaXbgXeAqo1s0ZIpP1GM8HjDmB4rXl+e5ZpXfoPNBDzQj/AMNf2ve9/HGn0V4oGQoLlmiZtDG14kVPmp6AiIgIiICIiAiIgxe0EEHUcDwXO5pOMbp7MfySXhwd/wDRzXRlcdacqCHKBfGx8he1zCxlCTdpV3AGo7ig6y1w343M3ggcdh8Usk19jX7wCeO0eKpP3tI12S0j4W/darLnXHGC0w2il5zh6PUCa019ZQX9thvxuZtLTTjs5r2yT32NfvAPftHiqYZ52fa2cf6L/otVizrszGlpc8C84t9FJg0moGrrKC8t0N+NzdpBp2hiOYWdlmvsa/eAfEalVDPCx+9pxa4fRa8n5yWRrSwzxgBzruJ9Qmo8+SC1yjEXROA10q3tDEcwttnlD2NeNRAd4iqgtzisp1TxfMteTcqQNZcM0ei5wbptxZWoPgeSCblGIuicBrAvN7TdIcwt0Moc0OGogOHAiq1DKEJ1Sxn42/daMmTNDLl4aLnNbiMW1q09eBCDflCIujcBrpVvaGI5hbIJQ9rXjUQHeIqsg8bx4qNk3Bpj9hzmjs1q3kQg9ynGXROprAvt7TTeHkqnOua/ZWtb/FfG0cHYq/K5a06U1ls3sSvJH6WYtPgEHUMbQADYKeCyREBERAREQEREBEXhKCty/lMQRE1o4g0PsgDSf3DV1kb1V5mZLIa62SCkktOjHsQD1W9+vwUG2/4+2Ng1xCkkv/pB0WfGceF3cu0a0DAYBB6lERBiYwdg8AsTZmew35QtiINJsUfu2fK1a3ZLhOuKP5QpSIIDshWY64IvkC1uzash/wAvH8qs0QVDs07Gf4De4uHkVrOZ1j92Rwe/7q7RBRHMyy7OkHCRy8/c6HZLaBwlP2V8iCg/dID1bTah/qlbbDm50UolNolfSuDqEHCmJ1q6RAREQEREBERAREQFUZzZQEUBqdYNd90esO+oHxK3XHZ1OElrgs7zRhc2/uuA18CSR3dSC0zRycY4TNIPSzHpX9QPqt7h5q9XjUqg9REQEREBERAREQEREBEXlUHqIiAiIgIiICIiAiIgLm89LLB0Inkc5kjNGNzaXnOOpmOsaz1YneukXAftDe580ceNxkZkpve9xbXiBGR8ZXVpLMXrsUT4hvXOOianK2rO+Rmg6R7jro0ujHd0YvniSB1Be2PPGQ4Nc4Hc8vkHf0gvjiCR1FU1jyY6R7WFwa59S95FQKCurbuC22jJZZI6MODywgteBTWKiramh6ty9Z9Pooq4NsbsZVPLf28mesvouRoLTaohNHPDSt1zSw3mPGtp8de0EFT/AMAtvvoPkcqf9nT3Mnkj/K+ISEbnMc0DvpJT4RuX0BeT1lmLN2aKfFtYuclEVOY/Abb76D5HL38BtnvoPkcumRcqZzX4HbPfQfIU/A7Z72D/AGyulRBzX4HbPewf7ZT8DtnvYP8AbK6VEHODIts95Z/ken4LbPeWb5H/AHXRog5HKdmtFnjdNJLZw0bo33nE4BoFcSTguKt+ekgwccd0ZcweLQXu4gtHUut/aM5znQRD1PSyOG9wuNbye/kvmcNgdJIASGue6hcRUNFCaU6gKUXo/wBN0lji5r3fs/Ef2FZqb9e/joXViz0krQFwOwPMkg8JNOnZd3Fdlm6Z7W0StmibdeBI1rX9I0ihoDWhBGo7ivnVqyT0cjor4fQNcHtF0gmuypoRTwXZ/s+c5lppqEkRvjZebRzT3VePiW+u02nuWeazGOs/LWxeuU3OOt9IReBerzK1EREBEXiD1F4saFBmVz2dmSjI1szRUsqHb7hoa9xHgSr2jli68MaqS1cm3XFUI7lEXKZpl8snzcLzVtCK3gLwaQeonBZwZALMXUGN4i8HEneSMF3U+SGPNQ27vumg8DgF5DkdjDUi9uvEU8BQHvVz+49Z/wBVn0k+Zas08lGMOmcKF4DWDbcGJd3n+ULolGaHHEEL26/eqa7cm5XNUrO3RFumKYSEUe6/evLr96jSJKKNdfvS6/egkoo11+9e3X70EhFHuv3pdfvQVedWTDLG17RV0ZJptLHUvAeDT8K4O05vdISW3SCa0JDcdeBOC+okO3qrtOSmPN4Nuk6y0gV66alZaTWVWqdv2cOo02+rdHrhIc3i01dQVxOkHOPgTRdhmnkktJnIpUXGdYqCXcgB3qVDkZjTVwL+pxFPAAA96t49WGpbanWzcp2w1sabbVuqbAvViAV6qtYPUREBERAREQFHtLtnepC0Whmo9xW1PrE+IpNV4CQsrqXaqZHhIszsad6kLRZ2be5b1DV6kjwREWrIiIgIiICIiDRaXah/eCiuKl2hmo7lFLVLR4jqjtjiFJs7sab1oukqRZ2Y17lmrzsiO0hERQpBERAREQEREBYFqzRBqMKCFbUWcyYYXP7ql0/2VmiwMLp/spdP9lZogwunr8Uu8fFZogwu9ZS6d5WaIMLp3pdO9ZogwuFY9CtqINXQrJuGCzXlFnI9REWAREQEREBERAREQEREBERAREQEREBERAREQEREBF4vUBERAREQf//Z"/>
          <p:cNvSpPr>
            <a:spLocks noChangeAspect="1" noChangeArrowheads="1"/>
          </p:cNvSpPr>
          <p:nvPr/>
        </p:nvSpPr>
        <p:spPr bwMode="auto">
          <a:xfrm>
            <a:off x="63500" y="-1003300"/>
            <a:ext cx="19812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AQEBQOEBAQEhAWFRUQEBIUEA8UEBIQFhQVFhYQGBQXHCYeFxkjGxQXIS8gIzMpLCwsFR4xNTAqNSYrLCkBCQoKDgwOFw8PFSwhHR4pLSk1KSwpLiw1Ly01MDIpNTEtNSk1NS0pNSk1LC41LDI1Lik1KSksLCosLSkpNiopMP/AABEIANoA0AMBIgACEQEDEQH/xAAbAAEAAgMBAQAAAAAAAAAAAAAABAUCAwYBB//EAEMQAAEDAQMIBggDBgYDAAAAAAEAAgMRBBIhBQYiMUFRcaETYXKBkbEjMlJTgpLB0RVCYgcWQ7LC8CREg5Oi8RRz4f/EABoBAQACAwEAAAAAAAAAAAAAAAADBQECBAb/xAAmEQEAAQMFAAEDBQAAAAAAAAAAAQIDEQQSEyExcRRBUQUVgfDx/9oADAMBAAIRAxEAPwD7ivCvV4UHD5fz2kZN0FnYXuGJANAG7CSBUk66YAAjFSc1s8v/ACC+OVpZIz12k3iG1pfDqAkAjEHEV2rmc5ciWyz2rp7OGuqAwhxDbzRgC0kjYBUA1BB2ELdmlkWeOSS12mglkF0NBGi2odU0wrot8F31UWeHPWcR9+8/jH4csTc3/wA/jrHy+ngr1U2TLfdIjd6pNGn2XH8vA8jxFLlcDqEREBERAREQEREBERAREQEREBERAREQEREBERBi+MEUIBG0EAg9ygzZChdi1vRnfGbv/HUfBWCIOXtdkdE7o3m81wNx1KVpraRsI6tfVRW+SLffbccfSN1/qbsf9D1hac5Q4Q32ta4scH4kigoQThxVJYprUbk8dmvDW0tlbRzTraQRWn2CDskXPuzkmb69imGNMC047l7+9zR69ntLeMY+6C/RUbc8bLt6VvGJ/wBAtrM7LGf4zRxDh5hBbooEeXrM7VPEfjCkMtsR1SMPB7fug3osQ8HUQe9ZICIiAiIgIiICIiAiIgIiICIiAiIg1WmG+xzD+YFviFSZmzehfCdcUjm03NOI+q6Bc1YfQ5Rlj1Nlbfb2hifNBeZRYTG6msabeLTeHkt8bw4Bw1EAjgV6ouTcGXPYc6PuB0eRCBlKAGNxoCQL4w2t0qcl62xQvAPRxkEVGg3UVKKiZNwZc9hzo+4HDlRBDyjkKz9G5whjvAXhojZiR3gEd6w/dSxOAcIQARUULhgeCuSFFyafR3NrCY/lNByogp7bmlAxjns6RpaL2EjtQxPKqzbmqKVjtVpaNnpCcOSv3CoodSi5MPow062Exn4TQcqIKe05FtMbHPbbZjdBNC1pwGvE1WYydlAera2OGy9GPoFfPaCCDqOB4KPk13owDrbWM8Wm79EFPKcpRtLi6zvABJ0XA0GvashbMojEwQP7MhCv3tBBB1HA8FGya70YB1trGeLTd+iCpdly1sFX2I0GJLZGkUG1ejOh49ax2gdYAIV65oIodRwPBR8muPRhp1trGeLTTyAQVQzxhHrRzt4x/YrY3PCybXub2o5B9FcyRhwLTqIoeBwUOwQsfG28xhcNB1Wg6TSWny5oNLM57Gf8xH3mnmrCC0Ne0PY4OadRBqD3qnzkssUdmkkEbA4DRIaBjsVhkiz9HBGzcxteJFSfFBMREQEREBERAXN5z+ims9qH5X3Hdk/9nwXSKozpsnSWV4GsaQ4jagtgosejM9vtNbIOI0Xf0rXkO19LZ45NpaK8RgfJbLZg6N+51w8HinndQS1Di0Znt2Oa2QcRou/pUxQ7bovjk3OuHg8U8w1BMUOHRme3Y4NkHH1XeTfFTFEtmi+N/wCoxng8YcwEEtQ4DdmkZ7QbKP5XfyjxUxQ7VoyRv6zGeDhUc2jxQTFEs+jLIzfdlHeLp5t5qWodp0ZY3770Z+IVHNvNBMUSz6MsjN92Qd4unm3mpaiWnRkjfvLozwcKjm3mglqHZ9GWRm+7KO8XTzbzUxQ7Voyxv2G9EfiFRzbzQTFDsmjJKzrEg4OFDzaVMUO0aM0b9jg6I/zN/lPigrc7zWKOIfxJWM7qq9ApgqHLGnbLLFuLpT3A05tCv0BERAREQEREBYSxhzS06iCDwIos0Qc7mdIWtls51xyHwdj51V1boi6NzRrpVvaGI5hUUXocpkflmZ/yGP38F0qDXBLfa141EB3iKrXlCIuicBrpVvaGI5hYZOwa6P2HuaOydJvJwUtBrglD2teNRAd4iq1ZQjLo3AawLze03SHMLDJuDXR+w9zR2fWbyIUxBhDIHNDhqIDhwIqtGUmExOprGm3tNN4eS8ybg0x+w5zO6tW8iFLIQYxSBzQ4aiARwIqo+UmkxOI1to8cWm99Fjkw0Zc2sc6PuB0eRClkIPGPBAcNRFRwKj5SYTE4jW2jxxab30XmTD6O4dbCY+5poOVFKIQeRvDgHDUQCOBUbKbSYnEa20kHFpvfRMmmjLh1sJj7gcOVFKIrgg8jeCA4aiKjgVGyoPRl41sIkHwmp5VXmSz6O4dbC6P5TQcqKU9gIIOoih4FBRQHpMpOdrEcIA4vI+yv1zeakR6S0POJDmxA9hv/AEukQEREBERAREQEREHN53N6N0FqH5JAD2SftXxXRtdUVGrWFXZxWTpbNI3qqO7HyXmbdr6WyxuOsNuu7TcD5IN7dGc7nsB+JhoeTh4KYolvwuSey8A9l2ifMeCloIbdGcjY9gcO0w0PJw8FMUO34GOT2XgHsv0TzI8FMQQ49Gdw2PaHjtNN08i3wUxQ7doujk3Punsv0fO6piCHFozvbse1sg4jRd/Spih23RfFJudcPB4p5hqmIIcOjM9uxwbIOI0XeTfFTFDtmjJFJ+oxng8YcwFMQQ4tGZ7djmtkHEaLv6VMUS2aL45Nzrh4PFPMNUtBCg0Z5G7HBsg4+q7yb4qVNJdaXbgXeAqo1s0ZIpP1GM8HjDmB4rXl+e5ZpXfoPNBDzQj/AMNf2ve9/HGn0V4oGQoLlmiZtDG14kVPmp6AiIgIiICIiAiIgxe0EEHUcDwXO5pOMbp7MfySXhwd/wDRzXRlcdacqCHKBfGx8he1zCxlCTdpV3AGo7ig6y1w343M3ggcdh8Usk19jX7wCeO0eKpP3tI12S0j4W/darLnXHGC0w2il5zh6PUCa019ZQX9thvxuZtLTTjs5r2yT32NfvAPftHiqYZ52fa2cf6L/otVizrszGlpc8C84t9FJg0moGrrKC8t0N+NzdpBp2hiOYWdlmvsa/eAfEalVDPCx+9pxa4fRa8n5yWRrSwzxgBzruJ9Qmo8+SC1yjEXROA10q3tDEcwttnlD2NeNRAd4iqgtzisp1TxfMteTcqQNZcM0ei5wbptxZWoPgeSCblGIuicBrAvN7TdIcwt0Moc0OGogOHAiq1DKEJ1Sxn42/daMmTNDLl4aLnNbiMW1q09eBCDflCIujcBrpVvaGI5hbIJQ9rXjUQHeIqsg8bx4qNk3Bpj9hzmjs1q3kQg9ynGXROprAvt7TTeHkqnOua/ZWtb/FfG0cHYq/K5a06U1ls3sSvJH6WYtPgEHUMbQADYKeCyREBERAREQEREBEXhKCty/lMQRE1o4g0PsgDSf3DV1kb1V5mZLIa62SCkktOjHsQD1W9+vwUG2/4+2Ng1xCkkv/pB0WfGceF3cu0a0DAYBB6lERBiYwdg8AsTZmew35QtiINJsUfu2fK1a3ZLhOuKP5QpSIIDshWY64IvkC1uzash/wAvH8qs0QVDs07Gf4De4uHkVrOZ1j92Rwe/7q7RBRHMyy7OkHCRy8/c6HZLaBwlP2V8iCg/dID1bTah/qlbbDm50UolNolfSuDqEHCmJ1q6RAREQEREBERAREQFUZzZQEUBqdYNd90esO+oHxK3XHZ1OElrgs7zRhc2/uuA18CSR3dSC0zRycY4TNIPSzHpX9QPqt7h5q9XjUqg9REQEREBERAREQEREBEXlUHqIiAiIgIiICIiAiIgLm89LLB0Inkc5kjNGNzaXnOOpmOsaz1YneukXAftDe580ceNxkZkpve9xbXiBGR8ZXVpLMXrsUT4hvXOOianK2rO+Rmg6R7jro0ujHd0YvniSB1Be2PPGQ4Nc4Hc8vkHf0gvjiCR1FU1jyY6R7WFwa59S95FQKCurbuC22jJZZI6MODywgteBTWKiramh6ty9Z9Pooq4NsbsZVPLf28mesvouRoLTaohNHPDSt1zSw3mPGtp8de0EFT/AMAtvvoPkcqf9nT3Mnkj/K+ISEbnMc0DvpJT4RuX0BeT1lmLN2aKfFtYuclEVOY/Abb76D5HL38BtnvoPkcumRcqZzX4HbPfQfIU/A7Z72D/AGyulRBzX4HbPewf7ZT8DtnvYP8AbK6VEHODIts95Z/ken4LbPeWb5H/AHXRog5HKdmtFnjdNJLZw0bo33nE4BoFcSTguKt+ekgwccd0ZcweLQXu4gtHUut/aM5znQRD1PSyOG9wuNbye/kvmcNgdJIASGue6hcRUNFCaU6gKUXo/wBN0lji5r3fs/Ef2FZqb9e/joXViz0krQFwOwPMkg8JNOnZd3Fdlm6Z7W0StmibdeBI1rX9I0ihoDWhBGo7ivnVqyT0cjor4fQNcHtF0gmuypoRTwXZ/s+c5lppqEkRvjZebRzT3VePiW+u02nuWeazGOs/LWxeuU3OOt9IReBerzK1EREBEXiD1F4saFBmVz2dmSjI1szRUsqHb7hoa9xHgSr2jli68MaqS1cm3XFUI7lEXKZpl8snzcLzVtCK3gLwaQeonBZwZALMXUGN4i8HEneSMF3U+SGPNQ27vumg8DgF5DkdjDUi9uvEU8BQHvVz+49Z/wBVn0k+Zas08lGMOmcKF4DWDbcGJd3n+ULolGaHHEEL26/eqa7cm5XNUrO3RFumKYSEUe6/evLr96jSJKKNdfvS6/egkoo11+9e3X70EhFHuv3pdfvQVedWTDLG17RV0ZJptLHUvAeDT8K4O05vdISW3SCa0JDcdeBOC+okO3qrtOSmPN4Nuk6y0gV66alZaTWVWqdv2cOo02+rdHrhIc3i01dQVxOkHOPgTRdhmnkktJnIpUXGdYqCXcgB3qVDkZjTVwL+pxFPAAA96t49WGpbanWzcp2w1sabbVuqbAvViAV6qtYPUREBERAREQFHtLtnepC0Whmo9xW1PrE+IpNV4CQsrqXaqZHhIszsad6kLRZ2be5b1DV6kjwREWrIiIgIiICIiDRaXah/eCiuKl2hmo7lFLVLR4jqjtjiFJs7sab1oukqRZ2Y17lmrzsiO0hERQpBERAREQEREBYFqzRBqMKCFbUWcyYYXP7ql0/2VmiwMLp/spdP9lZogwunr8Uu8fFZogwu9ZS6d5WaIMLp3pdO9ZogwuFY9CtqINXQrJuGCzXlFnI9REWAREQEREBERAREQEREBERAREQEREBERAREQEREBF4vUBERAREQf//Z"/>
          <p:cNvSpPr>
            <a:spLocks noChangeAspect="1" noChangeArrowheads="1"/>
          </p:cNvSpPr>
          <p:nvPr/>
        </p:nvSpPr>
        <p:spPr bwMode="auto">
          <a:xfrm>
            <a:off x="215900" y="-850900"/>
            <a:ext cx="19812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196" y="-228600"/>
            <a:ext cx="8610600" cy="152717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1</a:t>
            </a:r>
            <a:r>
              <a:rPr lang="en-US" b="1" baseline="30000" dirty="0" smtClean="0">
                <a:solidFill>
                  <a:srgbClr val="0070C0"/>
                </a:solidFill>
              </a:rPr>
              <a:t>st</a:t>
            </a:r>
            <a:r>
              <a:rPr lang="en-US" b="1" dirty="0" smtClean="0">
                <a:solidFill>
                  <a:srgbClr val="0070C0"/>
                </a:solidFill>
              </a:rPr>
              <a:t> Law: </a:t>
            </a:r>
            <a:r>
              <a:rPr lang="en-US" b="1" dirty="0" smtClean="0">
                <a:solidFill>
                  <a:srgbClr val="FF0000"/>
                </a:solidFill>
              </a:rPr>
              <a:t>Inertia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25" y="1066800"/>
            <a:ext cx="70897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blood rushes from your head to your feet when riding on a descending elevator which suddenly stops. 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the head of a hammer can be tightened onto the wooden handle by banging the bottom of the handle against a hard surface. 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a brick is painlessly broken over the hand of a physics teacher by slamming the brick with a hammer. (CAUTION: Do not attempt this at home!) 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to dislodge ketchup from the bottom of a ketchup bottle, the bottle is often turned upside down, thrust downward at a high speed and then abruptly halted. 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headrests are placed in cars to prevent whiplash injuries during rear-end collisions. 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while riding a skateboard (or wagon or bicycle), you fly forward off the board when hitting a curb, a rock or another object which abruptly halts the motion of the skateboard.</a:t>
            </a:r>
          </a:p>
          <a:p>
            <a:pPr eaLnBrk="1" hangingPunct="1">
              <a:lnSpc>
                <a:spcPct val="80000"/>
              </a:lnSpc>
            </a:pPr>
            <a:r>
              <a:rPr lang="en-US" sz="1500" dirty="0" smtClean="0"/>
              <a:t>When cars turn, there seems to be a force towards the outside.  There is no force to the outside!!!  Explain.</a:t>
            </a:r>
          </a:p>
          <a:p>
            <a:pPr eaLnBrk="1" hangingPunct="1">
              <a:lnSpc>
                <a:spcPct val="80000"/>
              </a:lnSpc>
            </a:pPr>
            <a:endParaRPr lang="en-US" sz="1500" dirty="0" smtClean="0"/>
          </a:p>
        </p:txBody>
      </p:sp>
      <p:pic>
        <p:nvPicPr>
          <p:cNvPr id="8196" name="Picture 5" descr="ha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81200"/>
            <a:ext cx="11715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1stlaw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43400"/>
            <a:ext cx="729579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1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b="1" baseline="30000" dirty="0">
                <a:solidFill>
                  <a:srgbClr val="0070C0"/>
                </a:solidFill>
              </a:rPr>
              <a:t>st</a:t>
            </a:r>
            <a:r>
              <a:rPr lang="en-US" b="1" dirty="0">
                <a:solidFill>
                  <a:srgbClr val="0070C0"/>
                </a:solidFill>
              </a:rPr>
              <a:t> Law: </a:t>
            </a:r>
            <a:r>
              <a:rPr lang="en-US" b="1" dirty="0">
                <a:solidFill>
                  <a:srgbClr val="FF0000"/>
                </a:solidFill>
              </a:rPr>
              <a:t>Inertia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About that curve…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371600" y="39624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As inertial objects, what do Red and Blue want to do?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What will happen to Red during the turn?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What will happen to Blue during the turn? 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40" y="2123363"/>
            <a:ext cx="4648200" cy="160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 descr="right tur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40" y="2133600"/>
            <a:ext cx="46482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3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b="1" baseline="30000" dirty="0">
                <a:solidFill>
                  <a:srgbClr val="0070C0"/>
                </a:solidFill>
              </a:rPr>
              <a:t>st</a:t>
            </a:r>
            <a:r>
              <a:rPr lang="en-US" b="1" dirty="0">
                <a:solidFill>
                  <a:srgbClr val="0070C0"/>
                </a:solidFill>
              </a:rPr>
              <a:t> Law: </a:t>
            </a:r>
            <a:r>
              <a:rPr lang="en-US" b="1" dirty="0">
                <a:solidFill>
                  <a:srgbClr val="FF0000"/>
                </a:solidFill>
              </a:rPr>
              <a:t>Inertia</a:t>
            </a:r>
            <a:endParaRPr lang="en-US" dirty="0" smtClean="0"/>
          </a:p>
        </p:txBody>
      </p:sp>
      <p:pic>
        <p:nvPicPr>
          <p:cNvPr id="10243" name="Picture 5" descr="lawoneQ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838200"/>
            <a:ext cx="4407219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1</a:t>
            </a:r>
            <a:r>
              <a:rPr lang="en-US" b="1" baseline="30000" dirty="0">
                <a:solidFill>
                  <a:srgbClr val="0070C0"/>
                </a:solidFill>
              </a:rPr>
              <a:t>st</a:t>
            </a:r>
            <a:r>
              <a:rPr lang="en-US" b="1" dirty="0">
                <a:solidFill>
                  <a:srgbClr val="0070C0"/>
                </a:solidFill>
              </a:rPr>
              <a:t> Law: </a:t>
            </a:r>
            <a:r>
              <a:rPr lang="en-US" b="1" dirty="0">
                <a:solidFill>
                  <a:srgbClr val="FF0000"/>
                </a:solidFill>
              </a:rPr>
              <a:t>Inertia</a:t>
            </a:r>
            <a:endParaRPr lang="en-US" dirty="0" smtClean="0"/>
          </a:p>
        </p:txBody>
      </p:sp>
      <p:pic>
        <p:nvPicPr>
          <p:cNvPr id="11267" name="Picture 5" descr="lawon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762000"/>
            <a:ext cx="4343400" cy="57970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3" y="457200"/>
            <a:ext cx="792399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4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70460" cy="99060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</a:rPr>
              <a:t>Newton’s </a:t>
            </a:r>
            <a:r>
              <a:rPr lang="en-US" sz="4000" b="1" dirty="0" smtClean="0">
                <a:solidFill>
                  <a:srgbClr val="0070C0"/>
                </a:solidFill>
              </a:rPr>
              <a:t>Second </a:t>
            </a:r>
            <a:r>
              <a:rPr lang="en-US" sz="4000" b="1" dirty="0">
                <a:solidFill>
                  <a:srgbClr val="0070C0"/>
                </a:solidFill>
              </a:rPr>
              <a:t>Law of Motion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739" y="838200"/>
            <a:ext cx="7925321" cy="4953000"/>
          </a:xfrm>
        </p:spPr>
        <p:txBody>
          <a:bodyPr/>
          <a:lstStyle/>
          <a:p>
            <a:pPr lvl="0" algn="ctr">
              <a:buFont typeface="Symbol"/>
              <a:buChar char="S"/>
            </a:pPr>
            <a:r>
              <a:rPr lang="en-US" b="1" i="1" dirty="0" smtClean="0">
                <a:solidFill>
                  <a:srgbClr val="FF0000"/>
                </a:solidFill>
              </a:rPr>
              <a:t>F </a:t>
            </a:r>
            <a:r>
              <a:rPr lang="en-US" b="1" i="1" dirty="0">
                <a:solidFill>
                  <a:srgbClr val="FF0000"/>
                </a:solidFill>
              </a:rPr>
              <a:t>= ma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en-US" sz="2000" dirty="0" smtClean="0"/>
              <a:t>(</a:t>
            </a:r>
            <a:r>
              <a:rPr lang="en-US" sz="2000" dirty="0"/>
              <a:t>Sum of all forces is equal to the mass times the acceleration). </a:t>
            </a:r>
            <a:endParaRPr lang="en-US" sz="2000" dirty="0" smtClean="0"/>
          </a:p>
          <a:p>
            <a:pPr marL="0" lvl="0" indent="0">
              <a:buNone/>
            </a:pPr>
            <a:r>
              <a:rPr lang="en-US" dirty="0" smtClean="0"/>
              <a:t>An </a:t>
            </a:r>
            <a:r>
              <a:rPr lang="en-US" dirty="0"/>
              <a:t>object’s </a:t>
            </a:r>
            <a:r>
              <a:rPr lang="en-US" u="sng" dirty="0"/>
              <a:t>acceleration</a:t>
            </a:r>
            <a:r>
              <a:rPr lang="en-US" dirty="0"/>
              <a:t> is directly proportional to the sum of all </a:t>
            </a:r>
            <a:r>
              <a:rPr lang="en-US" u="sng" dirty="0"/>
              <a:t>forces</a:t>
            </a:r>
            <a:r>
              <a:rPr lang="en-US" dirty="0"/>
              <a:t> on an object, and inversely proportional to the object’s </a:t>
            </a:r>
            <a:r>
              <a:rPr lang="en-US" u="sng" dirty="0"/>
              <a:t>mass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scienceoverdrive.org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228638" y="3999796"/>
            <a:ext cx="3074629" cy="1521768"/>
            <a:chOff x="5228638" y="3999796"/>
            <a:chExt cx="3074629" cy="1521768"/>
          </a:xfrm>
        </p:grpSpPr>
        <p:sp>
          <p:nvSpPr>
            <p:cNvPr id="7" name="TextBox 6"/>
            <p:cNvSpPr txBox="1"/>
            <p:nvPr/>
          </p:nvSpPr>
          <p:spPr>
            <a:xfrm>
              <a:off x="5412732" y="5089589"/>
              <a:ext cx="2890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B050"/>
                  </a:solidFill>
                </a:rPr>
                <a:t>Inversely Proportional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 bwMode="auto">
            <a:xfrm>
              <a:off x="6362131" y="4143106"/>
              <a:ext cx="228600" cy="909935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Down Arrow 11"/>
            <p:cNvSpPr/>
            <p:nvPr/>
          </p:nvSpPr>
          <p:spPr bwMode="auto">
            <a:xfrm>
              <a:off x="6752638" y="4143106"/>
              <a:ext cx="210724" cy="90993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228638" y="3999796"/>
              <a:ext cx="3048000" cy="1521768"/>
            </a:xfrm>
            <a:prstGeom prst="roundRect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00200" y="4043065"/>
            <a:ext cx="3048000" cy="1521768"/>
            <a:chOff x="1600200" y="4043065"/>
            <a:chExt cx="3048000" cy="1521768"/>
          </a:xfrm>
        </p:grpSpPr>
        <p:grpSp>
          <p:nvGrpSpPr>
            <p:cNvPr id="17" name="Group 16"/>
            <p:cNvGrpSpPr/>
            <p:nvPr/>
          </p:nvGrpSpPr>
          <p:grpSpPr>
            <a:xfrm>
              <a:off x="1600200" y="4043065"/>
              <a:ext cx="3048000" cy="1521768"/>
              <a:chOff x="2057400" y="4726632"/>
              <a:chExt cx="3048000" cy="152176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209800" y="5736608"/>
                <a:ext cx="2895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B050"/>
                    </a:solidFill>
                  </a:rPr>
                  <a:t>Directly Proportional</a:t>
                </a:r>
                <a:endParaRPr lang="en-US" sz="2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Up Arrow 8"/>
              <p:cNvSpPr/>
              <p:nvPr/>
            </p:nvSpPr>
            <p:spPr bwMode="auto">
              <a:xfrm>
                <a:off x="2514600" y="4805065"/>
                <a:ext cx="228600" cy="909935"/>
              </a:xfrm>
              <a:prstGeom prst="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Up Arrow 9"/>
              <p:cNvSpPr/>
              <p:nvPr/>
            </p:nvSpPr>
            <p:spPr bwMode="auto">
              <a:xfrm>
                <a:off x="2895600" y="4800600"/>
                <a:ext cx="228600" cy="909935"/>
              </a:xfrm>
              <a:prstGeom prst="up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 bwMode="auto">
              <a:xfrm>
                <a:off x="4191000" y="4807297"/>
                <a:ext cx="210724" cy="909935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Down Arrow 13"/>
              <p:cNvSpPr/>
              <p:nvPr/>
            </p:nvSpPr>
            <p:spPr bwMode="auto">
              <a:xfrm>
                <a:off x="3886200" y="4807297"/>
                <a:ext cx="210724" cy="909935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057400" y="4726632"/>
                <a:ext cx="3048000" cy="1521768"/>
              </a:xfrm>
              <a:prstGeom prst="roundRect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848562" y="4343400"/>
              <a:ext cx="685800" cy="46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73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ter Slid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2916D725-821B-4E13-A375-5396319D37D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533</Words>
  <Application>Microsoft Office PowerPoint</Application>
  <PresentationFormat>On-screen Show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Master Slide</vt:lpstr>
      <vt:lpstr>PowerPoint Presentation</vt:lpstr>
      <vt:lpstr>NASA for Educators</vt:lpstr>
      <vt:lpstr>Newton’s First Law of Motion</vt:lpstr>
      <vt:lpstr>1st Law: Inertia</vt:lpstr>
      <vt:lpstr>1st Law: Inertia</vt:lpstr>
      <vt:lpstr>1st Law: Inertia</vt:lpstr>
      <vt:lpstr>1st Law: Inertia</vt:lpstr>
      <vt:lpstr>PowerPoint Presentation</vt:lpstr>
      <vt:lpstr>Newton’s Second Law of Motion</vt:lpstr>
      <vt:lpstr>2nd Law: SF = ma</vt:lpstr>
      <vt:lpstr>Newton’s Third Law of Motion</vt:lpstr>
      <vt:lpstr>3rd Law:  Equal and Opposite Forces</vt:lpstr>
      <vt:lpstr>Vocabulary</vt:lpstr>
    </vt:vector>
  </TitlesOfParts>
  <Company>Laura Akesson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Akesson</dc:creator>
  <cp:lastModifiedBy>Akesson</cp:lastModifiedBy>
  <cp:revision>46</cp:revision>
  <dcterms:created xsi:type="dcterms:W3CDTF">2009-11-25T03:09:39Z</dcterms:created>
  <dcterms:modified xsi:type="dcterms:W3CDTF">2012-08-03T18:07:40Z</dcterms:modified>
</cp:coreProperties>
</file>