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2"/>
  </p:sldMasterIdLst>
  <p:notesMasterIdLst>
    <p:notesMasterId r:id="rId19"/>
  </p:notesMasterIdLst>
  <p:sldIdLst>
    <p:sldId id="256" r:id="rId3"/>
    <p:sldId id="257" r:id="rId4"/>
    <p:sldId id="259" r:id="rId5"/>
    <p:sldId id="261" r:id="rId6"/>
    <p:sldId id="263" r:id="rId7"/>
    <p:sldId id="266" r:id="rId8"/>
    <p:sldId id="265" r:id="rId9"/>
    <p:sldId id="260" r:id="rId10"/>
    <p:sldId id="269" r:id="rId11"/>
    <p:sldId id="270" r:id="rId12"/>
    <p:sldId id="271" r:id="rId13"/>
    <p:sldId id="272" r:id="rId14"/>
    <p:sldId id="273" r:id="rId15"/>
    <p:sldId id="268" r:id="rId16"/>
    <p:sldId id="267" r:id="rId17"/>
    <p:sldId id="262" r:id="rId18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999999"/>
    <a:srgbClr val="0064FF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5" autoAdjust="0"/>
    <p:restoredTop sz="90929"/>
  </p:normalViewPr>
  <p:slideViewPr>
    <p:cSldViewPr>
      <p:cViewPr>
        <p:scale>
          <a:sx n="70" d="100"/>
          <a:sy n="70" d="100"/>
        </p:scale>
        <p:origin x="-6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3E7AE5-0C1C-8A4C-829D-D35AEDC1F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04B08-65C4-8C4F-8C54-FB8DE3FCC66F}" type="slidenum">
              <a:rPr lang="en-US"/>
              <a:pPr/>
              <a:t>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315030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60931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1771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457200"/>
            <a:ext cx="5162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2720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416401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1150471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161642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264077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234105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12059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268453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scienceoverdrive.org</a:t>
            </a:r>
          </a:p>
        </p:txBody>
      </p:sp>
    </p:spTree>
    <p:extLst>
      <p:ext uri="{BB962C8B-B14F-4D97-AF65-F5344CB8AC3E}">
        <p14:creationId xmlns:p14="http://schemas.microsoft.com/office/powerpoint/2010/main" val="73546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8238" y="0"/>
            <a:ext cx="80057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PIE Master Slide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8237" y="1143000"/>
            <a:ext cx="792532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38238" y="6477000"/>
            <a:ext cx="80057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83838"/>
                </a:solidFill>
              </a:defRPr>
            </a:lvl1pPr>
          </a:lstStyle>
          <a:p>
            <a:r>
              <a:rPr lang="en-US"/>
              <a:t>scienceoverdrive.org</a:t>
            </a:r>
          </a:p>
        </p:txBody>
      </p:sp>
      <p:pic>
        <p:nvPicPr>
          <p:cNvPr id="1033" name="Picture 9" descr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8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het.colorado.edu/en/simulation/energy-skate-park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ww.youtube.com/watch?v=5C5_dOEyAfk" TargetMode="Externa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C2zAmOcVtA&amp;feature=relmfu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abUBrQmI33Q&amp;feature=relmf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8001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scienceoverdrive.org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23" y="25581"/>
            <a:ext cx="895278" cy="920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59" y="-2275"/>
            <a:ext cx="838200" cy="1109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269990"/>
            <a:ext cx="1457325" cy="990600"/>
          </a:xfrm>
          <a:prstGeom prst="rect">
            <a:avLst/>
          </a:prstGeom>
        </p:spPr>
      </p:pic>
      <p:pic>
        <p:nvPicPr>
          <p:cNvPr id="8" name="Picture 10" descr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34" y="5791200"/>
            <a:ext cx="1482725" cy="9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aiep.org/school_logos/0000/0186/vcu.jpg?126522447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43608"/>
            <a:ext cx="1143000" cy="112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199" y="1676400"/>
            <a:ext cx="420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Gravity</a:t>
            </a:r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3352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rought to you by: mass and Laura </a:t>
            </a:r>
            <a:r>
              <a:rPr lang="en-US" dirty="0" err="1" smtClean="0"/>
              <a:t>Akesson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Conservation of Energy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8679" y="1524000"/>
            <a:ext cx="7925321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Energy is neither created nor destroyed.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It is transformed from one form to another.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757535"/>
            <a:ext cx="173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It’s the Law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encrypted-tbn0.google.com/images?q=tbn:ANd9GcSxBRUWLX3XCQo4d7CziO3lvPObu6wlaYZ3pY3rZ53s-8BdQOsb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88" y="3276600"/>
            <a:ext cx="278946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05400" y="4076047"/>
            <a:ext cx="347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= constant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scienceoverdrive.org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71600" y="609600"/>
            <a:ext cx="7925321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Mechanical Energy</a:t>
            </a:r>
          </a:p>
          <a:p>
            <a:r>
              <a:rPr lang="en-US" dirty="0" smtClean="0"/>
              <a:t>Gravitational Potential Energy (GPE)</a:t>
            </a:r>
          </a:p>
          <a:p>
            <a:r>
              <a:rPr lang="en-US" dirty="0" smtClean="0"/>
              <a:t>Kinetic Energy (KE)</a:t>
            </a:r>
          </a:p>
          <a:p>
            <a:r>
              <a:rPr lang="en-US" dirty="0" smtClean="0"/>
              <a:t>Elastic Potential Energy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Non-mechanical Energy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Friction (Heat)</a:t>
            </a:r>
          </a:p>
          <a:p>
            <a:r>
              <a:rPr lang="en-US" dirty="0" smtClean="0"/>
              <a:t>Light</a:t>
            </a:r>
          </a:p>
          <a:p>
            <a:r>
              <a:rPr lang="en-US" dirty="0" smtClean="0"/>
              <a:t>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KE and GPE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009126"/>
              </p:ext>
            </p:extLst>
          </p:nvPr>
        </p:nvGraphicFramePr>
        <p:xfrm>
          <a:off x="2814636" y="1415256"/>
          <a:ext cx="4513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3" imgW="1942920" imgH="393480" progId="Equation.3">
                  <p:embed/>
                </p:oleObj>
              </mc:Choice>
              <mc:Fallback>
                <p:oleObj name="Equation" r:id="rId3" imgW="1942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6" y="1415256"/>
                        <a:ext cx="4513263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3581400" y="2514600"/>
            <a:ext cx="2728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UNITS of energy: Joules (J)</a:t>
            </a:r>
          </a:p>
        </p:txBody>
      </p:sp>
      <p:pic>
        <p:nvPicPr>
          <p:cNvPr id="11266" name="Picture 2" descr="http://www.physicsclassroom.com/Class/energy/u5l1d1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36" y="3200400"/>
            <a:ext cx="6554263" cy="289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19400" y="6248400"/>
            <a:ext cx="374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i="1" baseline="-25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en-US" b="1" i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constant =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50 000 </a:t>
            </a:r>
            <a:r>
              <a:rPr lang="en-US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Energy of motion</a:t>
            </a: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133600" y="1945185"/>
            <a:ext cx="609600" cy="11790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140117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Impact" pitchFamily="34" charset="0"/>
              </a:rPr>
              <a:t>Energy of position</a:t>
            </a:r>
            <a:endParaRPr lang="en-US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7391400" y="1816668"/>
            <a:ext cx="304800" cy="12851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8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-76200"/>
            <a:ext cx="8005762" cy="990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PhET</a:t>
            </a:r>
            <a:r>
              <a:rPr lang="en-US" b="1" dirty="0" smtClean="0">
                <a:solidFill>
                  <a:srgbClr val="002060"/>
                </a:solidFill>
              </a:rPr>
              <a:t>: Energy Skate Park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6027003"/>
            <a:ext cx="769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http://phet.colorado.edu/en/simulation/energy-skate-park</a:t>
            </a:r>
          </a:p>
        </p:txBody>
      </p:sp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797778"/>
            <a:ext cx="86391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728" y="1143000"/>
            <a:ext cx="8005762" cy="990600"/>
          </a:xfrm>
        </p:spPr>
        <p:txBody>
          <a:bodyPr/>
          <a:lstStyle/>
          <a:p>
            <a:r>
              <a:rPr lang="en-US" sz="8000" dirty="0" smtClean="0"/>
              <a:t>APPENDIX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Inertial vs. </a:t>
            </a:r>
            <a:r>
              <a:rPr lang="en-US" dirty="0"/>
              <a:t>G</a:t>
            </a:r>
            <a:r>
              <a:rPr lang="en-US" dirty="0" smtClean="0"/>
              <a:t>ravitational mass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1143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Inertial mass		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= mg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9424" y="2667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Gravitational mass	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32262804"/>
              </p:ext>
            </p:extLst>
          </p:nvPr>
        </p:nvGraphicFramePr>
        <p:xfrm>
          <a:off x="4724400" y="2644211"/>
          <a:ext cx="194639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3" imgW="837836" imgH="393529" progId="Equation.3">
                  <p:embed/>
                </p:oleObj>
              </mc:Choice>
              <mc:Fallback>
                <p:oleObj name="Equation" r:id="rId3" imgW="837836" imgH="393529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644211"/>
                        <a:ext cx="1946396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37115"/>
              </p:ext>
            </p:extLst>
          </p:nvPr>
        </p:nvGraphicFramePr>
        <p:xfrm>
          <a:off x="3276600" y="3733800"/>
          <a:ext cx="3325906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5" imgW="1346040" imgH="431640" progId="Equation.3">
                  <p:embed/>
                </p:oleObj>
              </mc:Choice>
              <mc:Fallback>
                <p:oleObj name="Equation" r:id="rId5" imgW="134604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3733800"/>
                        <a:ext cx="3325906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047445"/>
              </p:ext>
            </p:extLst>
          </p:nvPr>
        </p:nvGraphicFramePr>
        <p:xfrm>
          <a:off x="4041775" y="4876800"/>
          <a:ext cx="19462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7" imgW="787320" imgH="431640" progId="Equation.3">
                  <p:embed/>
                </p:oleObj>
              </mc:Choice>
              <mc:Fallback>
                <p:oleObj name="Equation" r:id="rId7" imgW="78732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4876800"/>
                        <a:ext cx="19462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200400" y="3771900"/>
            <a:ext cx="2514600" cy="800100"/>
            <a:chOff x="3200400" y="3771900"/>
            <a:chExt cx="2514600" cy="80010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3200400" y="4038600"/>
              <a:ext cx="91440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800600" y="3771900"/>
              <a:ext cx="914400" cy="53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/>
          <p:nvPr/>
        </p:nvSpPr>
        <p:spPr>
          <a:xfrm>
            <a:off x="2209800" y="19050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 is the acceleration due to gravity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5943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Since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Earth</a:t>
            </a:r>
            <a:r>
              <a:rPr lang="en-US" b="1" dirty="0" smtClean="0">
                <a:solidFill>
                  <a:srgbClr val="FF0000"/>
                </a:solidFill>
              </a:rPr>
              <a:t> are constant,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 is constant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682931">
            <a:off x="94128" y="1143470"/>
            <a:ext cx="168284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Advanced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Comparative accelerations due to gravity around the world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5898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381000" y="61722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latin typeface="Corbel" pitchFamily="34" charset="0"/>
              </a:rPr>
              <a:t>The table below shows the gravitational acceleration in various cities around the world; amongst these cities, it is lowest in Mexico City (9.779 m/s²) and highest in Oslo and Helsinki (9.819 m/s²).</a:t>
            </a:r>
          </a:p>
        </p:txBody>
      </p:sp>
      <p:sp>
        <p:nvSpPr>
          <p:cNvPr id="6" name="TextBox 5"/>
          <p:cNvSpPr txBox="1"/>
          <p:nvPr/>
        </p:nvSpPr>
        <p:spPr>
          <a:xfrm rot="19682931">
            <a:off x="94127" y="503470"/>
            <a:ext cx="168284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Advanced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NASA for Educators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443" y="838200"/>
            <a:ext cx="7925321" cy="4953000"/>
          </a:xfrm>
        </p:spPr>
        <p:txBody>
          <a:bodyPr/>
          <a:lstStyle/>
          <a:p>
            <a:r>
              <a:rPr lang="en-US" dirty="0" smtClean="0"/>
              <a:t>nasa.gov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For Educators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Find Teaching Materials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98" y="2438400"/>
            <a:ext cx="7916366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9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Four Fundamental Forces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9219" name="Picture 2" descr="http://www.rockpapershotgun.com/images/may08/strong1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6797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12042"/>
              </p:ext>
            </p:extLst>
          </p:nvPr>
        </p:nvGraphicFramePr>
        <p:xfrm>
          <a:off x="304800" y="1371600"/>
          <a:ext cx="571500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7600"/>
                <a:gridCol w="205740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Force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 of Magnitude</a:t>
                      </a:r>
                      <a:endParaRPr lang="en-US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Strong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10</a:t>
                      </a:r>
                      <a:r>
                        <a:rPr lang="en-US" sz="3600" baseline="30000" dirty="0" smtClean="0"/>
                        <a:t>40</a:t>
                      </a:r>
                      <a:endParaRPr lang="en-US" sz="3600" baseline="30000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Electromagnetic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10</a:t>
                      </a:r>
                      <a:r>
                        <a:rPr lang="en-US" sz="3600" baseline="30000" dirty="0" smtClean="0"/>
                        <a:t>38</a:t>
                      </a:r>
                      <a:endParaRPr lang="en-US" sz="3600" baseline="30000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10</a:t>
                      </a:r>
                      <a:r>
                        <a:rPr lang="en-US" sz="3600" baseline="30000" dirty="0" smtClean="0"/>
                        <a:t>15</a:t>
                      </a:r>
                      <a:endParaRPr lang="en-US" sz="3600" baseline="30000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Gravity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10</a:t>
                      </a:r>
                      <a:r>
                        <a:rPr lang="en-US" sz="3600" baseline="30000" dirty="0" smtClean="0"/>
                        <a:t>0</a:t>
                      </a:r>
                      <a:endParaRPr lang="en-US" sz="3600" baseline="30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40" name="Picture 4" descr="http://www.illustrationsof.com/images/clipart/thumbnail2/9449_weak_man_trying_to_lift_light_weigh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14097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5400000">
            <a:off x="6669088" y="4076700"/>
            <a:ext cx="1751012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7478" y="3020799"/>
            <a:ext cx="525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10000000000000000000000000000000000000000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17478" y="4077494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100000000000000000000000000000000000000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7478" y="5105400"/>
            <a:ext cx="3063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1000000000000000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7478" y="6034585"/>
            <a:ext cx="1363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42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What causes gravity?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774825"/>
            <a:ext cx="4953000" cy="4625975"/>
          </a:xfrm>
        </p:spPr>
        <p:txBody>
          <a:bodyPr/>
          <a:lstStyle/>
          <a:p>
            <a:pPr eaLnBrk="1" hangingPunct="1"/>
            <a:r>
              <a:rPr lang="en-US" dirty="0" smtClean="0"/>
              <a:t>Every piece of matter attracts every other piece of matter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net force of gravity acts between the center of masses (can be estimated to be the radius of the earth).</a:t>
            </a:r>
          </a:p>
        </p:txBody>
      </p:sp>
      <p:pic>
        <p:nvPicPr>
          <p:cNvPr id="11268" name="Picture 2" descr="http://www.windows.ucar.edu/kids_space/images/earth_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371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817679" y="810667"/>
            <a:ext cx="4957294" cy="1170533"/>
            <a:chOff x="-1567289" y="734467"/>
            <a:chExt cx="4957294" cy="1170533"/>
          </a:xfrm>
        </p:grpSpPr>
        <p:sp>
          <p:nvSpPr>
            <p:cNvPr id="5" name="TextBox 4"/>
            <p:cNvSpPr txBox="1"/>
            <p:nvPr/>
          </p:nvSpPr>
          <p:spPr>
            <a:xfrm>
              <a:off x="-1567289" y="908599"/>
              <a:ext cx="2895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</a:rPr>
                <a:t>MASS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pic>
          <p:nvPicPr>
            <p:cNvPr id="3074" name="Picture 2" descr="http://t2.gstatic.com/images?q=tbn:ANd9GcQJbcl95Oh_tAkPuZm0_oR_apLbZRVeUSBR8SgDArA8SkXY6u_DV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734467"/>
              <a:ext cx="2170805" cy="117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521618" y="1940152"/>
            <a:ext cx="1992396" cy="1496497"/>
            <a:chOff x="1521618" y="1940152"/>
            <a:chExt cx="1992396" cy="149649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1618" y="1940152"/>
              <a:ext cx="535782" cy="149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787" y="1940153"/>
              <a:ext cx="532227" cy="1496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Left-Right Arrow 6"/>
            <p:cNvSpPr/>
            <p:nvPr/>
          </p:nvSpPr>
          <p:spPr bwMode="auto">
            <a:xfrm>
              <a:off x="2057400" y="2438400"/>
              <a:ext cx="904875" cy="250000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19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Exactly how attractive am I?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331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358623"/>
              </p:ext>
            </p:extLst>
          </p:nvPr>
        </p:nvGraphicFramePr>
        <p:xfrm>
          <a:off x="2667000" y="1585912"/>
          <a:ext cx="4572000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837836" imgH="393529" progId="Equation.3">
                  <p:embed/>
                </p:oleObj>
              </mc:Choice>
              <mc:Fallback>
                <p:oleObj name="Equation" r:id="rId3" imgW="8378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85912"/>
                        <a:ext cx="4572000" cy="21478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447800" y="11430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FF0000"/>
                </a:solidFill>
                <a:latin typeface="Corbel" pitchFamily="34" charset="0"/>
              </a:rPr>
              <a:t>NEWTON’S UNIVERSAL LAW OF GRAVITATION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00200" y="1524000"/>
            <a:ext cx="342900" cy="38100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04800" y="1919027"/>
            <a:ext cx="22860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rbel" pitchFamily="34" charset="0"/>
              </a:rPr>
              <a:t>Dude, that guy’s everywhere…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1264693" y="3733800"/>
            <a:ext cx="7467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rbel" pitchFamily="34" charset="0"/>
              </a:rPr>
              <a:t>G is the gravitational constant = 6.67 x 10</a:t>
            </a:r>
            <a:r>
              <a:rPr lang="en-US" baseline="30000" dirty="0">
                <a:latin typeface="Corbel" pitchFamily="34" charset="0"/>
              </a:rPr>
              <a:t>-11</a:t>
            </a:r>
            <a:r>
              <a:rPr lang="en-US" dirty="0">
                <a:latin typeface="Corbel" pitchFamily="34" charset="0"/>
              </a:rPr>
              <a:t>, m</a:t>
            </a:r>
            <a:r>
              <a:rPr lang="en-US" baseline="-25000" dirty="0">
                <a:latin typeface="Corbel" pitchFamily="34" charset="0"/>
              </a:rPr>
              <a:t>1</a:t>
            </a:r>
            <a:r>
              <a:rPr lang="en-US" dirty="0">
                <a:latin typeface="Corbel" pitchFamily="34" charset="0"/>
              </a:rPr>
              <a:t> and m</a:t>
            </a:r>
            <a:r>
              <a:rPr lang="en-US" baseline="-25000" dirty="0">
                <a:latin typeface="Corbel" pitchFamily="34" charset="0"/>
              </a:rPr>
              <a:t>2</a:t>
            </a:r>
            <a:r>
              <a:rPr lang="en-US" dirty="0">
                <a:latin typeface="Corbel" pitchFamily="34" charset="0"/>
              </a:rPr>
              <a:t> are </a:t>
            </a:r>
            <a:r>
              <a:rPr lang="en-US" dirty="0" smtClean="0">
                <a:latin typeface="Corbel" pitchFamily="34" charset="0"/>
              </a:rPr>
              <a:t>masses in kg, </a:t>
            </a:r>
            <a:r>
              <a:rPr lang="en-US" dirty="0">
                <a:latin typeface="Corbel" pitchFamily="34" charset="0"/>
              </a:rPr>
              <a:t>and </a:t>
            </a:r>
            <a:r>
              <a:rPr lang="en-US" b="1" i="1" dirty="0">
                <a:latin typeface="Corbel" pitchFamily="34" charset="0"/>
              </a:rPr>
              <a:t>r</a:t>
            </a:r>
            <a:r>
              <a:rPr lang="en-US" dirty="0">
                <a:latin typeface="Corbel" pitchFamily="34" charset="0"/>
              </a:rPr>
              <a:t> is the distance between their </a:t>
            </a:r>
            <a:r>
              <a:rPr lang="en-US" dirty="0" smtClean="0">
                <a:latin typeface="Corbel" pitchFamily="34" charset="0"/>
              </a:rPr>
              <a:t>centers in meters.</a:t>
            </a:r>
            <a:endParaRPr lang="en-US" dirty="0">
              <a:latin typeface="Corbe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0800" y="4934129"/>
            <a:ext cx="5562600" cy="1925724"/>
            <a:chOff x="2590800" y="4934129"/>
            <a:chExt cx="5562600" cy="1925724"/>
          </a:xfrm>
        </p:grpSpPr>
        <p:pic>
          <p:nvPicPr>
            <p:cNvPr id="2054" name="Picture 6" descr="http://fashion.lilithezine.com/images/Skinny-Runway-Model-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7488" y="4934129"/>
              <a:ext cx="1099150" cy="164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https://encrypted-tbn1.google.com/images?q=tbn:ANd9GcSYmy8_W9LhVhTnsdyOt2ZrMhkmnfgWU9k2ZBYtTt524zNRDndWW3fQP-l_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010778"/>
              <a:ext cx="1533525" cy="1495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590800" y="6582854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Less attractive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7000" y="6570301"/>
              <a:ext cx="1676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more attractive</a:t>
              </a:r>
              <a:endParaRPr lang="en-US" sz="1200" dirty="0"/>
            </a:p>
          </p:txBody>
        </p:sp>
      </p:grpSp>
      <p:sp>
        <p:nvSpPr>
          <p:cNvPr id="10" name="TextBox 9"/>
          <p:cNvSpPr txBox="1"/>
          <p:nvPr/>
        </p:nvSpPr>
        <p:spPr>
          <a:xfrm rot="19682931">
            <a:off x="94127" y="503470"/>
            <a:ext cx="168284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Advanced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679" y="914400"/>
            <a:ext cx="7925321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Take your mass and your neighbor’s mass in kilograms. Calculate the force of gravity between you</a:t>
            </a:r>
            <a:r>
              <a:rPr lang="en-US" dirty="0" smtClean="0"/>
              <a:t>.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smtClean="0">
                <a:latin typeface="Corbel" pitchFamily="34" charset="0"/>
              </a:rPr>
              <a:t>		      </a:t>
            </a:r>
            <a:r>
              <a:rPr lang="en-US" sz="1600" dirty="0" smtClean="0">
                <a:latin typeface="Corbel" pitchFamily="34" charset="0"/>
              </a:rPr>
              <a:t>G  = </a:t>
            </a:r>
            <a:r>
              <a:rPr lang="en-US" sz="1600" dirty="0">
                <a:latin typeface="Corbel" pitchFamily="34" charset="0"/>
              </a:rPr>
              <a:t>6.67 x 10</a:t>
            </a:r>
            <a:r>
              <a:rPr lang="en-US" sz="1600" baseline="30000" dirty="0">
                <a:latin typeface="Corbel" pitchFamily="34" charset="0"/>
              </a:rPr>
              <a:t>-11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/>
              <a:t>are we all not flying towards </a:t>
            </a:r>
            <a:r>
              <a:rPr lang="en-US" dirty="0" err="1"/>
              <a:t>eachother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145356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19682931">
            <a:off x="94127" y="503470"/>
            <a:ext cx="168284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Advanced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68579976"/>
              </p:ext>
            </p:extLst>
          </p:nvPr>
        </p:nvGraphicFramePr>
        <p:xfrm>
          <a:off x="3886200" y="1981200"/>
          <a:ext cx="129759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837836" imgH="393529" progId="Equation.3">
                  <p:embed/>
                </p:oleObj>
              </mc:Choice>
              <mc:Fallback>
                <p:oleObj name="Equation" r:id="rId4" imgW="837836" imgH="393529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81200"/>
                        <a:ext cx="1297597" cy="609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0"/>
            <a:ext cx="8242964" cy="2047499"/>
            <a:chOff x="838200" y="390901"/>
            <a:chExt cx="8242964" cy="2047499"/>
          </a:xfrm>
        </p:grpSpPr>
        <p:pic>
          <p:nvPicPr>
            <p:cNvPr id="5122" name="Picture 2" descr="http://www.fineminddesign.com/site/images/previews/gravity_gets_me_down_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667" y="390901"/>
              <a:ext cx="6142497" cy="2047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windows.ucar.edu/kids_space/images/earth_kid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90901"/>
              <a:ext cx="2209800" cy="2047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219200" y="23622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On </a:t>
            </a:r>
            <a:r>
              <a:rPr lang="en-US" sz="4000" b="1" dirty="0">
                <a:solidFill>
                  <a:srgbClr val="FF0000"/>
                </a:solidFill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</a:rPr>
              <a:t>arth: 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All objects fall at the same rate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795279"/>
            <a:ext cx="6019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/>
              <a:t>Because an object’s inertial mass is equal to its gravitational mass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gnore air resistance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3733800"/>
            <a:ext cx="2743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= 9.8 m/s</a:t>
            </a:r>
            <a:r>
              <a:rPr lang="en-US" sz="4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bluffton.edu/~bergerd/classes/NSC109/Handouts/2-3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20582"/>
            <a:ext cx="1905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56" y="5448232"/>
            <a:ext cx="1694905" cy="120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19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072" y="0"/>
            <a:ext cx="815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Galileo’s </a:t>
            </a:r>
            <a:r>
              <a:rPr lang="en-US" dirty="0" err="1" smtClean="0">
                <a:solidFill>
                  <a:srgbClr val="002060"/>
                </a:solidFill>
              </a:rPr>
              <a:t>Gedanken</a:t>
            </a:r>
            <a:r>
              <a:rPr lang="en-US" dirty="0" smtClean="0">
                <a:solidFill>
                  <a:srgbClr val="002060"/>
                </a:solidFill>
              </a:rPr>
              <a:t> Experiment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576" y="1219200"/>
            <a:ext cx="8084024" cy="1914814"/>
          </a:xfrm>
        </p:spPr>
        <p:txBody>
          <a:bodyPr rtlCol="0">
            <a:normAutofit fontScale="92500" lnSpcReduction="1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2 men stand side by side. One fires a bullet horizontally out of a gun at the SAME MOMENT the other man drops a bullet. Which bullet hits the ground first?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34014"/>
            <a:ext cx="5029200" cy="361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371600" y="4148919"/>
            <a:ext cx="2362200" cy="1644513"/>
            <a:chOff x="1371600" y="4148919"/>
            <a:chExt cx="2362200" cy="1644513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4711039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3"/>
                </a:rPr>
                <a:t>Part 4</a:t>
              </a:r>
              <a:r>
                <a:rPr lang="en-US" dirty="0" smtClean="0"/>
                <a:t> </a:t>
              </a:r>
              <a:r>
                <a:rPr lang="en-US" sz="1200" dirty="0" smtClean="0"/>
                <a:t>(4 min)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5331767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hlinkClick r:id="rId4"/>
                </a:rPr>
                <a:t>Part 5</a:t>
              </a:r>
              <a:r>
                <a:rPr lang="en-US" dirty="0" smtClean="0"/>
                <a:t> </a:t>
              </a:r>
              <a:r>
                <a:rPr lang="en-US" sz="1200" dirty="0" smtClean="0"/>
                <a:t>(6 </a:t>
              </a:r>
              <a:r>
                <a:rPr lang="en-US" sz="1200" dirty="0"/>
                <a:t>min</a:t>
              </a:r>
              <a:r>
                <a:rPr lang="en-US" sz="1200" dirty="0" smtClean="0"/>
                <a:t>) 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1600" y="4148919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Mythbusters</a:t>
              </a:r>
              <a:r>
                <a:rPr lang="en-US" dirty="0" smtClean="0"/>
                <a:t>: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79148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2514600"/>
            <a:ext cx="8005762" cy="990600"/>
          </a:xfrm>
        </p:spPr>
        <p:txBody>
          <a:bodyPr/>
          <a:lstStyle/>
          <a:p>
            <a:r>
              <a:rPr lang="en-US" sz="8000" dirty="0" smtClean="0"/>
              <a:t>CODA</a:t>
            </a:r>
            <a:endParaRPr lang="en-US" sz="8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scienceoverdrive.org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2916D725-821B-4E13-A375-5396319D37D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11783</TotalTime>
  <Words>395</Words>
  <Application>Microsoft Office PowerPoint</Application>
  <PresentationFormat>On-screen Show (4:3)</PresentationFormat>
  <Paragraphs>92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Master Slide</vt:lpstr>
      <vt:lpstr>Equation</vt:lpstr>
      <vt:lpstr>Microsoft Equation 3.0</vt:lpstr>
      <vt:lpstr>PowerPoint Presentation</vt:lpstr>
      <vt:lpstr>NASA for Educators</vt:lpstr>
      <vt:lpstr>Four Fundamental Forces</vt:lpstr>
      <vt:lpstr>What causes gravity?</vt:lpstr>
      <vt:lpstr>Exactly how attractive am I?</vt:lpstr>
      <vt:lpstr>PowerPoint Presentation</vt:lpstr>
      <vt:lpstr>PowerPoint Presentation</vt:lpstr>
      <vt:lpstr>Galileo’s Gedanken Experiment</vt:lpstr>
      <vt:lpstr>CODA</vt:lpstr>
      <vt:lpstr>Conservation of Energy</vt:lpstr>
      <vt:lpstr>PowerPoint Presentation</vt:lpstr>
      <vt:lpstr>KE and GPE</vt:lpstr>
      <vt:lpstr>PhET: Energy Skate Park</vt:lpstr>
      <vt:lpstr>APPENDIX</vt:lpstr>
      <vt:lpstr>Inertial vs. Gravitational mass</vt:lpstr>
      <vt:lpstr>Comparative accelerations due to gravity around the world</vt:lpstr>
    </vt:vector>
  </TitlesOfParts>
  <Company>Laura Akesson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Akesson</dc:creator>
  <cp:lastModifiedBy>Akesson</cp:lastModifiedBy>
  <cp:revision>51</cp:revision>
  <dcterms:created xsi:type="dcterms:W3CDTF">2009-11-25T03:09:39Z</dcterms:created>
  <dcterms:modified xsi:type="dcterms:W3CDTF">2012-08-06T01:34:48Z</dcterms:modified>
</cp:coreProperties>
</file>